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6"/>
  </p:notesMasterIdLst>
  <p:handoutMasterIdLst>
    <p:handoutMasterId r:id="rId37"/>
  </p:handoutMasterIdLst>
  <p:sldIdLst>
    <p:sldId id="271" r:id="rId6"/>
    <p:sldId id="327" r:id="rId7"/>
    <p:sldId id="351" r:id="rId8"/>
    <p:sldId id="356" r:id="rId9"/>
    <p:sldId id="346" r:id="rId10"/>
    <p:sldId id="348" r:id="rId11"/>
    <p:sldId id="349" r:id="rId12"/>
    <p:sldId id="350" r:id="rId13"/>
    <p:sldId id="335" r:id="rId14"/>
    <p:sldId id="330" r:id="rId15"/>
    <p:sldId id="342" r:id="rId16"/>
    <p:sldId id="343" r:id="rId17"/>
    <p:sldId id="332" r:id="rId18"/>
    <p:sldId id="331" r:id="rId19"/>
    <p:sldId id="333" r:id="rId20"/>
    <p:sldId id="334" r:id="rId21"/>
    <p:sldId id="352" r:id="rId22"/>
    <p:sldId id="338" r:id="rId23"/>
    <p:sldId id="339" r:id="rId24"/>
    <p:sldId id="340" r:id="rId25"/>
    <p:sldId id="341" r:id="rId26"/>
    <p:sldId id="345" r:id="rId27"/>
    <p:sldId id="290" r:id="rId28"/>
    <p:sldId id="353" r:id="rId29"/>
    <p:sldId id="358" r:id="rId30"/>
    <p:sldId id="359" r:id="rId31"/>
    <p:sldId id="357" r:id="rId32"/>
    <p:sldId id="344" r:id="rId33"/>
    <p:sldId id="354" r:id="rId34"/>
    <p:sldId id="35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285"/>
    <a:srgbClr val="666666"/>
    <a:srgbClr val="474747"/>
    <a:srgbClr val="00B9F2"/>
    <a:srgbClr val="93E3FF"/>
    <a:srgbClr val="47CFFF"/>
    <a:srgbClr val="00B0F0"/>
    <a:srgbClr val="E2E2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7" autoAdjust="0"/>
    <p:restoredTop sz="88588" autoAdjust="0"/>
  </p:normalViewPr>
  <p:slideViewPr>
    <p:cSldViewPr snapToGrid="0">
      <p:cViewPr varScale="1">
        <p:scale>
          <a:sx n="105" d="100"/>
          <a:sy n="105" d="100"/>
        </p:scale>
        <p:origin x="-1386" y="-78"/>
      </p:cViewPr>
      <p:guideLst>
        <p:guide orient="horz" pos="2160"/>
        <p:guide orient="horz" pos="1137"/>
        <p:guide orient="horz" pos="3744"/>
        <p:guide orient="horz" pos="4141"/>
        <p:guide pos="2880"/>
        <p:guide pos="290"/>
        <p:guide pos="5478"/>
        <p:guide pos="1845"/>
        <p:guide pos="3661"/>
        <p:guide pos="4813"/>
        <p:guide pos="2122"/>
        <p:guide pos="3938"/>
        <p:guide pos="2742"/>
        <p:guide pos="30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E7A27-660E-48A7-9096-82C4B66CC22C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43E8-1C51-4BF5-9A6E-FEB2A7267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7CFD2-E489-4839-8C22-A78E042BB45B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A4ABD-046D-4B62-9F3A-DA4F74D4C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2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http://www.carvergovernance.com/pg-np.htm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A4ABD-046D-4B62-9F3A-DA4F74D4C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331B57-0BE5-4F82-AA58-76F53EFF3ADA}" type="datetime8">
              <a:rPr lang="en-US" smtClean="0"/>
              <a:pPr/>
              <a:t>10/11/2011 12:16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5"/>
            <a:ext cx="9144000" cy="1924050"/>
          </a:xfrm>
          <a:effectLst/>
        </p:spPr>
        <p:txBody>
          <a:bodyPr anchor="b" anchorCtr="1">
            <a:noAutofit/>
          </a:bodyPr>
          <a:lstStyle>
            <a:lvl1pPr algn="l">
              <a:lnSpc>
                <a:spcPts val="6000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0554" y="4481145"/>
            <a:ext cx="7182892" cy="368301"/>
          </a:xfrm>
        </p:spPr>
        <p:txBody>
          <a:bodyPr lIns="0">
            <a:noAutofit/>
          </a:bodyPr>
          <a:lstStyle>
            <a:lvl1pPr marL="0" indent="0" algn="ctr">
              <a:buNone/>
              <a:defRPr sz="2000" b="1" cap="all" spc="0" baseline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8071" y="5419672"/>
            <a:ext cx="3409943" cy="386325"/>
          </a:xfrm>
        </p:spPr>
        <p:txBody>
          <a:bodyPr vert="horz" lIns="0">
            <a:noAutofit/>
          </a:bodyPr>
          <a:lstStyle>
            <a:lvl1pPr algn="l">
              <a:lnSpc>
                <a:spcPct val="100000"/>
              </a:lnSpc>
              <a:buFontTx/>
              <a:buNone/>
              <a:defRPr kumimoji="0" lang="en-US" sz="1600" b="0" i="0" u="none" strike="noStrike" kern="1200" cap="none" spc="-70" normalizeH="0" baseline="0" noProof="0" dirty="0" smtClean="0">
                <a:ln>
                  <a:noFill/>
                </a:ln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071" y="6284804"/>
            <a:ext cx="2733758" cy="427038"/>
          </a:xfrm>
        </p:spPr>
        <p:txBody>
          <a:bodyPr>
            <a:noAutofit/>
          </a:bodyPr>
          <a:lstStyle>
            <a:lvl1pPr algn="l">
              <a:buNone/>
              <a:defRPr kumimoji="0" lang="en-US" sz="1300" b="0" i="0" u="none" strike="noStrike" kern="1200" cap="none" spc="-70" normalizeH="0" baseline="0" noProof="0" dirty="0" smtClean="0">
                <a:ln>
                  <a:noFill/>
                </a:ln>
                <a:gradFill>
                  <a:gsLst>
                    <a:gs pos="0">
                      <a:srgbClr val="808285"/>
                    </a:gs>
                    <a:gs pos="100000">
                      <a:srgbClr val="808285"/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date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721" y="1804988"/>
            <a:ext cx="2468319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sz="24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  <a:lvl2pPr marL="800100" indent="-34290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2pPr>
            <a:lvl3pPr marL="1257300" indent="-34290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3pPr>
            <a:lvl4pPr marL="1657350" indent="-28575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4pPr>
            <a:lvl5pPr marL="2114550" indent="-28575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203" y="1804988"/>
            <a:ext cx="2459328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2pPr>
            <a:lvl3pPr marL="1257300" indent="-34290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3pPr>
            <a:lvl4pPr marL="1657350" indent="-28575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4pPr>
            <a:lvl5pPr marL="2114550" indent="-28575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6251961" y="1804988"/>
            <a:ext cx="2444447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800100" indent="-34290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2pPr>
            <a:lvl3pPr marL="1257300" indent="-34290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3pPr>
            <a:lvl4pPr marL="1657350" indent="-28575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4pPr>
            <a:lvl5pPr marL="2114550" indent="-28575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1"/>
            <a:ext cx="8185667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29600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12C9954-AC81-4F4B-8A1E-23BF8E796F66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1"/>
            <a:ext cx="8239208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75875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9C3AD8-98F7-4D3F-9EC1-2DE80C5B9660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title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5486400"/>
          </a:xfrm>
        </p:spPr>
        <p:txBody>
          <a:bodyPr l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92236"/>
          </a:xfrm>
          <a:solidFill>
            <a:srgbClr val="00B0F0"/>
          </a:solidFill>
        </p:spPr>
        <p:txBody>
          <a:bodyPr lIns="0"/>
          <a:lstStyle>
            <a:lvl1pPr marL="41148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fld id="{6D92687C-A2BF-4A6E-AA40-F79B0363B517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icture with title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86400"/>
          </a:xfrm>
        </p:spPr>
        <p:txBody>
          <a:bodyPr lIns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0" y="5465764"/>
            <a:ext cx="9144000" cy="1392236"/>
          </a:xfrm>
          <a:solidFill>
            <a:srgbClr val="00B0F0"/>
          </a:solidFill>
        </p:spPr>
        <p:txBody>
          <a:bodyPr lIns="0" tIns="228600" anchor="t" anchorCtr="0"/>
          <a:lstStyle>
            <a:lvl1pPr marL="411480">
              <a:spcAft>
                <a:spcPts val="24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A9E1D-A938-4A55-BA07-757E3E673F24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5" y="5848852"/>
            <a:ext cx="1428750" cy="74295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597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-11339" y="0"/>
            <a:ext cx="9155339" cy="6858000"/>
            <a:chOff x="-11340" y="0"/>
            <a:chExt cx="9155340" cy="6858000"/>
          </a:xfrm>
        </p:grpSpPr>
        <p:sp>
          <p:nvSpPr>
            <p:cNvPr id="23" name="Rectangle 2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chemeClr val="bg1">
                    <a:alpha val="0"/>
                  </a:schemeClr>
                </a:gs>
                <a:gs pos="82000">
                  <a:schemeClr val="bg1">
                    <a:lumMod val="95000"/>
                    <a:alpha val="50000"/>
                  </a:schemeClr>
                </a:gs>
                <a:gs pos="100000">
                  <a:srgbClr val="E2E2E2"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8"/>
            <p:cNvGrpSpPr/>
            <p:nvPr userDrawn="1"/>
          </p:nvGrpSpPr>
          <p:grpSpPr>
            <a:xfrm>
              <a:off x="-11340" y="0"/>
              <a:ext cx="9155340" cy="6858000"/>
              <a:chOff x="-11340" y="0"/>
              <a:chExt cx="9155340" cy="6858000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-11340" y="0"/>
                <a:ext cx="9144001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chemeClr val="bg1">
                      <a:alpha val="0"/>
                    </a:schemeClr>
                  </a:gs>
                  <a:gs pos="82000">
                    <a:schemeClr val="bg1">
                      <a:lumMod val="95000"/>
                      <a:alpha val="50000"/>
                    </a:schemeClr>
                  </a:gs>
                  <a:gs pos="100000">
                    <a:srgbClr val="E2E2E2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Rectangle 20"/>
          <p:cNvSpPr/>
          <p:nvPr userDrawn="1"/>
        </p:nvSpPr>
        <p:spPr>
          <a:xfrm>
            <a:off x="1" y="3581400"/>
            <a:ext cx="9143998" cy="3276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fld id="{017D8461-59E2-4AFF-BB0A-84FE4DB4E4DF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27421" cy="1523494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540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Wingdings" pitchFamily="2" charset="2"/>
              <a:buNone/>
              <a:defRPr lang="en-US" sz="2000" b="1" kern="1200" cap="all" spc="0" baseline="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368955" y="3429000"/>
            <a:ext cx="7690114" cy="920750"/>
          </a:xfrm>
        </p:spPr>
        <p:txBody>
          <a:bodyPr anchor="b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600" b="0" i="0" u="none" strike="noStrike" kern="1200" cap="none" spc="-100" normalizeH="0" baseline="0" noProof="0" dirty="0" smtClean="0">
                <a:ln w="11430"/>
                <a:gradFill>
                  <a:gsLst>
                    <a:gs pos="0">
                      <a:schemeClr val="bg1">
                        <a:alpha val="50000"/>
                      </a:schemeClr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5" y="5848852"/>
            <a:ext cx="14287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07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225"/>
            <a:ext cx="9144000" cy="1924050"/>
          </a:xfrm>
        </p:spPr>
        <p:txBody>
          <a:bodyPr anchor="b" anchorCtr="1">
            <a:normAutofit/>
          </a:bodyPr>
          <a:lstStyle>
            <a:lvl1pPr algn="l">
              <a:lnSpc>
                <a:spcPts val="6000"/>
              </a:lnSpc>
              <a:defRPr kumimoji="0" lang="en-US" sz="6000" b="0" i="0" u="none" strike="noStrike" kern="1200" cap="none" spc="-300" normalizeH="0" baseline="0" noProof="0" dirty="0">
                <a:ln>
                  <a:noFill/>
                </a:ln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721" y="5644120"/>
            <a:ext cx="7182892" cy="368301"/>
          </a:xfrm>
        </p:spPr>
        <p:txBody>
          <a:bodyPr lIns="0">
            <a:noAutofit/>
          </a:bodyPr>
          <a:lstStyle>
            <a:lvl1pPr marL="0" indent="0" algn="l">
              <a:buNone/>
              <a:defRPr sz="2000" b="1" cap="all" spc="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60721" y="5970087"/>
            <a:ext cx="7182892" cy="623688"/>
          </a:xfrm>
        </p:spPr>
        <p:txBody>
          <a:bodyPr vert="horz" lIns="0">
            <a:normAutofit/>
          </a:bodyPr>
          <a:lstStyle>
            <a:lvl1pPr>
              <a:lnSpc>
                <a:spcPct val="70000"/>
              </a:lnSpc>
              <a:buFontTx/>
              <a:buNone/>
              <a:defRPr kumimoji="0" lang="en-US" sz="1600" b="0" i="0" u="none" strike="noStrike" kern="1200" cap="none" spc="-7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Click to edit presenter 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Tx/>
              <a:buNone/>
              <a:tabLst/>
              <a:defRPr/>
            </a:pPr>
            <a:r>
              <a:rPr lang="en-US" dirty="0" smtClean="0"/>
              <a:t>and date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5" y="5848852"/>
            <a:ext cx="1428750" cy="74295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fld id="{F0580382-9D0A-44C7-998D-22460AFCD9C3}" type="datetime1">
              <a:rPr lang="en-US" smtClean="0"/>
              <a:pPr/>
              <a:t>10/10/2011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1"/>
            <a:ext cx="8239208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75875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460721" y="1804988"/>
            <a:ext cx="7179371" cy="41386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1"/>
            <a:ext cx="8239208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75875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0721" y="1804988"/>
            <a:ext cx="7179371" cy="4138612"/>
          </a:xfrm>
        </p:spPr>
        <p:txBody>
          <a:bodyPr>
            <a:noAutofit/>
          </a:bodyPr>
          <a:lstStyle>
            <a:lvl1pPr marL="0" inden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  <a:defRPr lang="en-US" sz="1600" kern="1200" spc="-20" baseline="0" dirty="0" smtClean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 smtClean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 smtClean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 smtClean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defRPr lang="en-US" sz="1600" kern="1200" spc="-20" baseline="0" dirty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fld id="{C7FB55E5-4D4E-4557-BC69-AB7BECC0002D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721" y="1804988"/>
            <a:ext cx="3892258" cy="4138612"/>
          </a:xfrm>
        </p:spPr>
        <p:txBody>
          <a:bodyPr lIns="0"/>
          <a:lstStyle>
            <a:lvl1pPr marL="347472" indent="-347472">
              <a:buFont typeface="Wingdings" pitchFamily="2" charset="2"/>
              <a:buChar char="§"/>
              <a:defRPr sz="24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  <a:lvl2pPr marL="742950" indent="-28575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2pPr>
            <a:lvl3pPr marL="1143000" indent="-22860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3pPr>
            <a:lvl4pPr marL="1600200" indent="-22860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4pPr>
            <a:lvl5pPr marL="2057400" indent="-22860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9828" y="1804988"/>
            <a:ext cx="3886200" cy="4138612"/>
          </a:xfrm>
        </p:spPr>
        <p:txBody>
          <a:bodyPr lIns="0"/>
          <a:lstStyle>
            <a:lvl1pPr marL="347472" indent="-347472">
              <a:buFont typeface="Wingdings" pitchFamily="2" charset="2"/>
              <a:buChar char="§"/>
              <a:defRPr lang="en-US" sz="2400" kern="1200" dirty="0" smtClean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2pPr>
            <a:lvl3pPr marL="1143000" indent="-22860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3pPr>
            <a:lvl4pPr marL="1600200" indent="-22860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4pPr>
            <a:lvl5pPr marL="2057400" indent="-228600">
              <a:buFont typeface="Wingdings" pitchFamily="2" charset="2"/>
              <a:buChar char="§"/>
              <a:defRPr sz="180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1"/>
            <a:ext cx="8239208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gradFill>
                  <a:gsLst>
                    <a:gs pos="0">
                      <a:srgbClr val="666666"/>
                    </a:gs>
                    <a:gs pos="100000">
                      <a:srgbClr val="666666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75875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3DCB941-967E-4620-A397-28CCE3536D43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721" y="1804988"/>
            <a:ext cx="3886200" cy="639762"/>
          </a:xfrm>
        </p:spPr>
        <p:txBody>
          <a:bodyPr lIns="0" anchor="t">
            <a:noAutofit/>
          </a:bodyPr>
          <a:lstStyle>
            <a:lvl1pPr marL="0" indent="0">
              <a:buNone/>
              <a:defRPr sz="2000" b="1" cap="all" spc="50" baseline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21" y="2438400"/>
            <a:ext cx="3886200" cy="3505200"/>
          </a:xfrm>
        </p:spPr>
        <p:txBody>
          <a:bodyPr lIns="0">
            <a:noAutofit/>
          </a:bodyPr>
          <a:lstStyle>
            <a:lvl1pPr marL="320040" indent="-320040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9828" y="1804988"/>
            <a:ext cx="3889375" cy="639762"/>
          </a:xfrm>
        </p:spPr>
        <p:txBody>
          <a:bodyPr lIns="0" anchor="t">
            <a:noAutofit/>
          </a:bodyPr>
          <a:lstStyle>
            <a:lvl1pPr marL="0" indent="0">
              <a:buNone/>
              <a:defRPr lang="en-US" sz="2000" b="1" kern="1200" cap="all" spc="50" baseline="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9828" y="2438400"/>
            <a:ext cx="3889375" cy="3505200"/>
          </a:xfrm>
        </p:spPr>
        <p:txBody>
          <a:bodyPr lIns="0">
            <a:noAutofit/>
          </a:bodyPr>
          <a:lstStyle>
            <a:lvl1pPr marL="320040" indent="-320040">
              <a:buFont typeface="Wingdings" pitchFamily="2" charset="2"/>
              <a:buChar char="§"/>
              <a:defRPr sz="2400">
                <a:solidFill>
                  <a:srgbClr val="666666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371601"/>
            <a:ext cx="8182513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29600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8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kern="12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D6B4D02-F219-4B81-B142-150A9C8BC87B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 three column grid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3368277" y="1804988"/>
            <a:ext cx="5328131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465495" y="1804988"/>
            <a:ext cx="2463545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1"/>
            <a:ext cx="8239208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75875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FCA4FB-30C7-43CE-A70B-8943B9E81FA3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 three column grid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16"/>
          </p:nvPr>
        </p:nvSpPr>
        <p:spPr>
          <a:xfrm>
            <a:off x="6251961" y="1804988"/>
            <a:ext cx="2433753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/>
          </p:nvPr>
        </p:nvSpPr>
        <p:spPr>
          <a:xfrm>
            <a:off x="465328" y="1804988"/>
            <a:ext cx="5346202" cy="4138612"/>
          </a:xfrm>
        </p:spPr>
        <p:txBody>
          <a:bodyPr lIns="0">
            <a:noAutofit/>
          </a:bodyPr>
          <a:lstStyle>
            <a:lvl1pPr marL="342900" indent="-342900">
              <a:buFont typeface="Wingdings" pitchFamily="2" charset="2"/>
              <a:buChar char="§"/>
              <a:defRPr lang="en-US" sz="2400" kern="1200" dirty="0" smtClean="0">
                <a:solidFill>
                  <a:srgbClr val="66666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2000">
                <a:solidFill>
                  <a:srgbClr val="666666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20040" lvl="0" indent="-320040" algn="l" defTabSz="914400" rtl="0" eaLnBrk="1" latinLnBrk="0" hangingPunct="1">
              <a:lnSpc>
                <a:spcPts val="2400"/>
              </a:lnSpc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SzPct val="10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71601"/>
            <a:ext cx="8239208" cy="304801"/>
          </a:xfrm>
        </p:spPr>
        <p:txBody>
          <a:bodyPr lIns="0" anchor="b" anchorCtr="0">
            <a:noAutofit/>
          </a:bodyPr>
          <a:lstStyle>
            <a:lvl1pPr marL="0" indent="0" algn="l">
              <a:buFont typeface="Arial" pitchFamily="34" charset="0"/>
              <a:buNone/>
              <a:defRPr sz="16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0533" y="249237"/>
            <a:ext cx="8275875" cy="1143000"/>
          </a:xfrm>
        </p:spPr>
        <p:txBody>
          <a:bodyPr l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943600"/>
            <a:ext cx="7162800" cy="3048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1400" spc="-4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304276-6D4B-438F-9170-B6A612E5A458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 dirty="0" smtClean="0"/>
              <a:t>CONFIDENTIAL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1339" y="0"/>
            <a:ext cx="9155339" cy="6858000"/>
            <a:chOff x="-11340" y="0"/>
            <a:chExt cx="9155340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63000">
                  <a:schemeClr val="bg1">
                    <a:alpha val="0"/>
                  </a:schemeClr>
                </a:gs>
                <a:gs pos="82000">
                  <a:schemeClr val="bg1">
                    <a:lumMod val="95000"/>
                    <a:alpha val="50000"/>
                  </a:schemeClr>
                </a:gs>
                <a:gs pos="100000">
                  <a:srgbClr val="E2E2E2">
                    <a:alpha val="5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-11340" y="0"/>
              <a:ext cx="9155340" cy="6858000"/>
              <a:chOff x="-11340" y="0"/>
              <a:chExt cx="9155340" cy="6858000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-11340" y="0"/>
                <a:ext cx="9144001" cy="68580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3000">
                    <a:schemeClr val="bg1">
                      <a:alpha val="0"/>
                    </a:schemeClr>
                  </a:gs>
                  <a:gs pos="82000">
                    <a:schemeClr val="bg1">
                      <a:lumMod val="95000"/>
                      <a:alpha val="50000"/>
                    </a:schemeClr>
                  </a:gs>
                  <a:gs pos="100000">
                    <a:srgbClr val="E2E2E2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3581400"/>
                <a:ext cx="9144000" cy="327660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1486" y="249237"/>
            <a:ext cx="8274921" cy="11430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721" y="1804988"/>
            <a:ext cx="7179371" cy="413861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60721" y="6461650"/>
            <a:ext cx="1360679" cy="128574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ctr">
              <a:defRPr sz="800" baseline="0">
                <a:solidFill>
                  <a:srgbClr val="808285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algn="l"/>
            <a:r>
              <a:rPr lang="en-US" dirty="0" smtClean="0"/>
              <a:t>DRAFT</a:t>
            </a:r>
            <a:endParaRPr lang="en-US" dirty="0"/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460720" y="6324600"/>
            <a:ext cx="606079" cy="1524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800" baseline="0">
                <a:solidFill>
                  <a:srgbClr val="808285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324600"/>
            <a:ext cx="916071" cy="152400"/>
          </a:xfrm>
          <a:prstGeom prst="rect">
            <a:avLst/>
          </a:prstGeom>
        </p:spPr>
        <p:txBody>
          <a:bodyPr vert="horz" lIns="0" tIns="45720" rIns="91440" bIns="45720" rtlCol="0" anchor="ctr" anchorCtr="0"/>
          <a:lstStyle>
            <a:lvl1pPr algn="l">
              <a:defRPr sz="800">
                <a:solidFill>
                  <a:srgbClr val="808285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fld id="{F0580382-9D0A-44C7-998D-22460AFCD9C3}" type="datetime1">
              <a:rPr lang="en-US" smtClean="0"/>
              <a:pPr/>
              <a:t>10/10/2011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55" y="5848852"/>
            <a:ext cx="1428750" cy="742950"/>
          </a:xfrm>
          <a:prstGeom prst="rect">
            <a:avLst/>
          </a:prstGeom>
        </p:spPr>
      </p:pic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8" r:id="rId2"/>
    <p:sldLayoutId id="2147483684" r:id="rId3"/>
    <p:sldLayoutId id="2147483667" r:id="rId4"/>
    <p:sldLayoutId id="2147483683" r:id="rId5"/>
    <p:sldLayoutId id="2147483668" r:id="rId6"/>
    <p:sldLayoutId id="2147483669" r:id="rId7"/>
    <p:sldLayoutId id="2147483670" r:id="rId8"/>
    <p:sldLayoutId id="2147483672" r:id="rId9"/>
    <p:sldLayoutId id="2147483674" r:id="rId10"/>
    <p:sldLayoutId id="2147483675" r:id="rId11"/>
    <p:sldLayoutId id="2147483677" r:id="rId12"/>
    <p:sldLayoutId id="2147483681" r:id="rId13"/>
    <p:sldLayoutId id="2147483679" r:id="rId14"/>
    <p:sldLayoutId id="2147483685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800" kern="1200" spc="-100" baseline="0"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atin typeface="Segoe UI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2400"/>
        </a:spcBef>
        <a:spcAft>
          <a:spcPts val="0"/>
        </a:spcAft>
        <a:buClr>
          <a:srgbClr val="00B0F0"/>
        </a:buClr>
        <a:buSzPct val="100000"/>
        <a:buFont typeface="Wingdings" pitchFamily="2" charset="2"/>
        <a:buChar char="§"/>
        <a:defRPr sz="2400" kern="1200" spc="-40" baseline="0">
          <a:gradFill>
            <a:gsLst>
              <a:gs pos="0">
                <a:srgbClr val="666666"/>
              </a:gs>
              <a:gs pos="100000">
                <a:srgbClr val="666666"/>
              </a:gs>
            </a:gsLst>
            <a:lin ang="5400000" scaled="0"/>
          </a:gra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SzPct val="100000"/>
        <a:buFont typeface="Wingdings" pitchFamily="2" charset="2"/>
        <a:buChar char="§"/>
        <a:defRPr sz="2000" kern="1200" spc="-40" baseline="0">
          <a:gradFill>
            <a:gsLst>
              <a:gs pos="0">
                <a:srgbClr val="666666"/>
              </a:gs>
              <a:gs pos="100000">
                <a:srgbClr val="666666"/>
              </a:gs>
            </a:gsLst>
            <a:lin ang="5400000" scaled="0"/>
          </a:gra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Font typeface="Wingdings" pitchFamily="2" charset="2"/>
        <a:buChar char="§"/>
        <a:defRPr sz="1800" kern="1200" spc="-40" baseline="0">
          <a:gradFill>
            <a:gsLst>
              <a:gs pos="0">
                <a:srgbClr val="666666"/>
              </a:gs>
              <a:gs pos="100000">
                <a:srgbClr val="666666"/>
              </a:gs>
            </a:gsLst>
            <a:lin ang="5400000" scaled="0"/>
          </a:gra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Font typeface="Wingdings" pitchFamily="2" charset="2"/>
        <a:buChar char="§"/>
        <a:defRPr sz="1800" kern="1200" spc="-40" baseline="0">
          <a:gradFill>
            <a:gsLst>
              <a:gs pos="0">
                <a:srgbClr val="666666"/>
              </a:gs>
              <a:gs pos="100000">
                <a:srgbClr val="666666"/>
              </a:gs>
            </a:gsLst>
            <a:lin ang="5400000" scaled="0"/>
          </a:gra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600"/>
        </a:spcBef>
        <a:spcAft>
          <a:spcPts val="0"/>
        </a:spcAft>
        <a:buClr>
          <a:srgbClr val="00B0F0"/>
        </a:buClr>
        <a:buFont typeface="Wingdings" pitchFamily="2" charset="2"/>
        <a:buChar char="§"/>
        <a:defRPr sz="1800" kern="1200" spc="-40" baseline="0">
          <a:gradFill>
            <a:gsLst>
              <a:gs pos="0">
                <a:srgbClr val="666666"/>
              </a:gs>
              <a:gs pos="100000">
                <a:srgbClr val="666666"/>
              </a:gs>
            </a:gsLst>
            <a:lin ang="5400000" scaled="0"/>
          </a:gra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727200"/>
            <a:ext cx="9144000" cy="2759075"/>
          </a:xfrm>
        </p:spPr>
        <p:txBody>
          <a:bodyPr/>
          <a:lstStyle/>
          <a:p>
            <a:pPr algn="ctr"/>
            <a:r>
              <a:rPr lang="en-US" dirty="0" smtClean="0"/>
              <a:t>Closing the Loop </a:t>
            </a:r>
            <a:br>
              <a:rPr lang="en-US" dirty="0" smtClean="0"/>
            </a:br>
            <a:r>
              <a:rPr lang="en-US" dirty="0" smtClean="0"/>
              <a:t>with</a:t>
            </a:r>
            <a:br>
              <a:rPr lang="en-US" dirty="0" smtClean="0"/>
            </a:br>
            <a:r>
              <a:rPr lang="en-US" dirty="0" smtClean="0"/>
              <a:t>Student 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8071" y="5367867"/>
            <a:ext cx="4855262" cy="92286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Val </a:t>
            </a:r>
            <a:r>
              <a:rPr lang="en-US" dirty="0" smtClean="0"/>
              <a:t>Torrens | North Kitsap | Leadership WSSDA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Chad Magendanz </a:t>
            </a:r>
            <a:r>
              <a:rPr lang="en-US" dirty="0"/>
              <a:t>| Issaquah | Leadership WSSDA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Rich Parker | South Whidbey</a:t>
            </a:r>
            <a:r>
              <a:rPr lang="en-US" dirty="0"/>
              <a:t> | </a:t>
            </a:r>
            <a:r>
              <a:rPr lang="en-US" dirty="0" smtClean="0"/>
              <a:t>WSSDA Cadre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648071" y="6389579"/>
            <a:ext cx="2733758" cy="427038"/>
          </a:xfrm>
        </p:spPr>
        <p:txBody>
          <a:bodyPr/>
          <a:lstStyle/>
          <a:p>
            <a:r>
              <a:rPr lang="en-US" dirty="0" smtClean="0"/>
              <a:t>9/1/2011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dirty="0" smtClean="0"/>
              <a:t>Does regular communications from the board to staff and community reinforce its commitment to high levels of achievement for all students?</a:t>
            </a:r>
          </a:p>
          <a:p>
            <a:r>
              <a:rPr lang="en-US" sz="2000" dirty="0" smtClean="0"/>
              <a:t>Does the board establish and follow a schedule for the timely review of the district plan?</a:t>
            </a:r>
          </a:p>
          <a:p>
            <a:r>
              <a:rPr lang="en-US" sz="2000" dirty="0" smtClean="0"/>
              <a:t>Does the board ensure a high degree of coherence between the district’s plan and individual school improvement plans?</a:t>
            </a:r>
          </a:p>
          <a:p>
            <a:r>
              <a:rPr lang="en-US" sz="2000" dirty="0" smtClean="0"/>
              <a:t>Does the board annually review district and school improvement plans?</a:t>
            </a:r>
          </a:p>
          <a:p>
            <a:r>
              <a:rPr lang="en-US" sz="2000" dirty="0" smtClean="0"/>
              <a:t>Does the board publicly recognize the efforts of individuals and schools in improving student learning?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high expectations for success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Vision and Mission Statements</a:t>
            </a:r>
          </a:p>
          <a:p>
            <a:r>
              <a:rPr lang="en-US" dirty="0" smtClean="0"/>
              <a:t>Policy Governance Ends</a:t>
            </a:r>
          </a:p>
          <a:p>
            <a:r>
              <a:rPr lang="en-US" dirty="0" smtClean="0"/>
              <a:t>Modeling Organizational Core Values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0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Timely and consistent 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District Strategic Plan</a:t>
            </a:r>
          </a:p>
          <a:p>
            <a:r>
              <a:rPr lang="en-US" dirty="0" smtClean="0"/>
              <a:t>Continuous School Improvement Plans</a:t>
            </a:r>
          </a:p>
          <a:p>
            <a:r>
              <a:rPr lang="en-US" dirty="0" smtClean="0"/>
              <a:t>Annual District and Board Goals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075267"/>
            <a:ext cx="8034866" cy="390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Evaluating the Superintendent </a:t>
            </a:r>
            <a:br>
              <a:rPr lang="en-US" dirty="0" smtClean="0"/>
            </a:b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Clear and Focused Expectations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2000" dirty="0" smtClean="0"/>
              <a:t>Does the board establish a policy and process for routine evaluation of the superintendent?</a:t>
            </a:r>
          </a:p>
          <a:p>
            <a:r>
              <a:rPr lang="en-US" sz="2000" dirty="0" smtClean="0"/>
              <a:t>Does the board have written performance expectations for the superintendent and communicate those to the community?</a:t>
            </a:r>
          </a:p>
          <a:p>
            <a:r>
              <a:rPr lang="en-US" sz="2000" dirty="0" smtClean="0"/>
              <a:t>Does the board solicit appropriate data for the superintendent evaluation?</a:t>
            </a:r>
          </a:p>
          <a:p>
            <a:r>
              <a:rPr lang="en-US" sz="2000" dirty="0" smtClean="0"/>
              <a:t>Does the board evaluation of the superintendent include a review of the superintendent’s professional development activities?</a:t>
            </a:r>
          </a:p>
          <a:p>
            <a:r>
              <a:rPr lang="en-US" sz="2000" dirty="0" smtClean="0"/>
              <a:t>Does the board base the decisions about the superintendent’s contract on the objective evaluation of the superintendent’s achievement of performance expectations?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and Procedure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What is the policy for evaluation?</a:t>
            </a:r>
          </a:p>
          <a:p>
            <a:r>
              <a:rPr lang="en-US" dirty="0" smtClean="0"/>
              <a:t>Do you have a process for goal setting?</a:t>
            </a:r>
          </a:p>
          <a:p>
            <a:r>
              <a:rPr lang="en-US" dirty="0" smtClean="0"/>
              <a:t>Is there an informal mid-year review?</a:t>
            </a:r>
          </a:p>
          <a:p>
            <a:r>
              <a:rPr lang="en-US" dirty="0" smtClean="0"/>
              <a:t>How are the goals made explicit?</a:t>
            </a:r>
          </a:p>
          <a:p>
            <a:r>
              <a:rPr lang="en-US" dirty="0" smtClean="0"/>
              <a:t>How are the performance expectations aligned with measureable outcomes?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Contract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What is the process for contract extensions and salary increases?</a:t>
            </a:r>
          </a:p>
          <a:p>
            <a:r>
              <a:rPr lang="en-US" dirty="0" smtClean="0"/>
              <a:t>Is objective evaluation criteria a basis for the negotiations?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580382-9D0A-44C7-998D-22460AFCD9C3}" type="datetime1">
              <a:rPr lang="en-US" smtClean="0"/>
              <a:pPr/>
              <a:t>10/11/2011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565644"/>
            <a:ext cx="4196130" cy="56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effectively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Does the board include key stakeholders in Data Conversation on academic progress?</a:t>
            </a:r>
          </a:p>
          <a:p>
            <a:r>
              <a:rPr lang="en-US" dirty="0" smtClean="0"/>
              <a:t>How often does your board discuss the meaning and implications of data-based and research-based decision making?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progress toward goals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How much of your board meeting time is spent on reviewing student achievement topics?</a:t>
            </a:r>
          </a:p>
          <a:p>
            <a:r>
              <a:rPr lang="en-US" dirty="0" smtClean="0"/>
              <a:t>What is the process in your district for reviewing data related to the key performance indicators of the district’s goals?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Standard 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 School Board Standards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Hold school district accountable for meeting student learning expectations by: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smtClean="0"/>
              <a:t>Committing to continuous improvement in student achievement at each school and throughout the district.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dirty="0" smtClean="0"/>
              <a:t>Evaluating the superintendent on clear and focused expectations.</a:t>
            </a:r>
          </a:p>
          <a:p>
            <a:pPr marL="457200" indent="-457200">
              <a:buFont typeface="+mj-lt"/>
              <a:buAutoNum type="alphaLcPeriod"/>
            </a:pPr>
            <a:r>
              <a:rPr lang="en-US" b="1" dirty="0" smtClean="0"/>
              <a:t>Measuring student academic progress and needs based on valid and reliable assessments.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Approval of criteria, tools &amp;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What is the process for engaging your administration and instructional staff in conversations about assessment criteria?</a:t>
            </a:r>
          </a:p>
          <a:p>
            <a:r>
              <a:rPr lang="en-US" dirty="0" smtClean="0"/>
              <a:t>Does your district have a common understanding and agreement around the purpose and use of formative and summative assessments?</a:t>
            </a:r>
          </a:p>
          <a:p>
            <a:r>
              <a:rPr lang="en-US" dirty="0" smtClean="0"/>
              <a:t>How does your board become knowledgeable in valid and reliable assessments?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Adjusting resources for max effect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What is your board’s process for evaluating and adjusting resources during the budget cycle?</a:t>
            </a:r>
          </a:p>
          <a:p>
            <a:r>
              <a:rPr lang="en-US" dirty="0" smtClean="0"/>
              <a:t>Does your board prioritize and reconcile budget requests with strategic goals and initiatives?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Boneyard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Affirm </a:t>
            </a:r>
            <a:r>
              <a:rPr lang="en-US" dirty="0"/>
              <a:t>the importance of the board’s role in holding the district accountable for student learning expectations.</a:t>
            </a:r>
          </a:p>
          <a:p>
            <a:pPr lvl="1"/>
            <a:r>
              <a:rPr lang="en-US" dirty="0" smtClean="0"/>
              <a:t>Review the </a:t>
            </a:r>
            <a:r>
              <a:rPr lang="en-US" dirty="0"/>
              <a:t>leadership team's roles and responsibilities regarding accountability for student </a:t>
            </a:r>
            <a:r>
              <a:rPr lang="en-US" dirty="0" smtClean="0"/>
              <a:t>achievement. </a:t>
            </a:r>
            <a:endParaRPr lang="en-US" dirty="0"/>
          </a:p>
          <a:p>
            <a:pPr lvl="1"/>
            <a:r>
              <a:rPr lang="en-US" dirty="0" smtClean="0"/>
              <a:t>Recognize </a:t>
            </a:r>
            <a:r>
              <a:rPr lang="en-US" dirty="0"/>
              <a:t>the policy implications required for setting high expectations.</a:t>
            </a:r>
          </a:p>
          <a:p>
            <a:r>
              <a:rPr lang="en-US" dirty="0"/>
              <a:t>Understand how to use data to monitor and assess the achievement of all </a:t>
            </a:r>
            <a:r>
              <a:rPr lang="en-US" dirty="0" smtClean="0"/>
              <a:t>students</a:t>
            </a:r>
            <a:endParaRPr lang="en-US" dirty="0"/>
          </a:p>
          <a:p>
            <a:pPr lvl="1"/>
            <a:r>
              <a:rPr lang="en-US" dirty="0"/>
              <a:t>Identify and understand what types of data analysis should be used to monitor and evaluate the district's progress toward improving student achievement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Identify strategies and next steps to developing a district accountability plan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Understand the interrelationship between the strategic planning, goal setting, and evaluation activities with student achievement.</a:t>
            </a:r>
          </a:p>
          <a:p>
            <a:r>
              <a:rPr lang="en-US" dirty="0"/>
              <a:t>Review how Standard </a:t>
            </a:r>
            <a:r>
              <a:rPr lang="en-US" dirty="0" smtClean="0"/>
              <a:t>4‘s </a:t>
            </a:r>
            <a:r>
              <a:rPr lang="en-US" dirty="0"/>
              <a:t>benchmarks and indicators can be used in superintendent and board </a:t>
            </a:r>
            <a:r>
              <a:rPr lang="en-US" dirty="0" smtClean="0"/>
              <a:t>evaluation.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dirty="0" smtClean="0"/>
              <a:t>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0721" y="2252132"/>
            <a:ext cx="7179371" cy="3691467"/>
          </a:xfrm>
        </p:spPr>
        <p:txBody>
          <a:bodyPr/>
          <a:lstStyle/>
          <a:p>
            <a:pPr algn="ctr"/>
            <a:r>
              <a:rPr lang="en-US" sz="3600" dirty="0" smtClean="0"/>
              <a:t>Authentic assessment is </a:t>
            </a:r>
            <a:r>
              <a:rPr lang="en-US" sz="3600" dirty="0"/>
              <a:t>aligned with the classroom objectives and </a:t>
            </a:r>
            <a:r>
              <a:rPr lang="en-US" sz="3600" dirty="0" smtClean="0"/>
              <a:t>reflects </a:t>
            </a:r>
            <a:r>
              <a:rPr lang="en-US" sz="3600" dirty="0"/>
              <a:t>real-world </a:t>
            </a:r>
            <a:r>
              <a:rPr lang="en-US" sz="3600" dirty="0" smtClean="0"/>
              <a:t>applications.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FB55E5-4D4E-4557-BC69-AB7BECC0002D}" type="datetime1">
              <a:rPr lang="en-US" smtClean="0"/>
              <a:pPr/>
              <a:t>10/11/2011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acts of alignment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Random acts</a:t>
            </a:r>
          </a:p>
          <a:p>
            <a:r>
              <a:rPr lang="en-US" dirty="0" smtClean="0"/>
              <a:t>Silo effect</a:t>
            </a:r>
          </a:p>
          <a:p>
            <a:r>
              <a:rPr lang="en-US" dirty="0" smtClean="0"/>
              <a:t>Islands of Excellence</a:t>
            </a:r>
          </a:p>
          <a:p>
            <a:pPr marL="0" indent="0" algn="ctr">
              <a:buNone/>
            </a:pPr>
            <a:r>
              <a:rPr lang="en-US" dirty="0" smtClean="0"/>
              <a:t>vs.</a:t>
            </a:r>
          </a:p>
          <a:p>
            <a:r>
              <a:rPr lang="en-US" dirty="0" smtClean="0"/>
              <a:t>Aligned acts of improvement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Intelligent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Cultures of Inquiry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33" y="450794"/>
            <a:ext cx="1368428" cy="18245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3" y="1604299"/>
            <a:ext cx="2173817" cy="1441584"/>
          </a:xfrm>
          <a:prstGeom prst="rect">
            <a:avLst/>
          </a:prstGeom>
        </p:spPr>
      </p:pic>
      <p:pic>
        <p:nvPicPr>
          <p:cNvPr id="1026" name="Picture 2" descr="C:\Users\Chad\Pictures\Resource DVD\Shapes and Graphics\Arrows - arrow\Curved\3 gold arrows in circ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5" y="1677473"/>
            <a:ext cx="4003647" cy="355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Virtuous Cycle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0580382-9D0A-44C7-998D-22460AFCD9C3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6389" y="2446857"/>
            <a:ext cx="2650066" cy="72813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 spc="-100" baseline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spc="0" dirty="0" smtClean="0"/>
              <a:t>Assessment</a:t>
            </a:r>
            <a:endParaRPr lang="en-US" sz="4000" b="1" spc="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01214" y="2082790"/>
            <a:ext cx="2650066" cy="72813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 spc="-100" baseline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spc="0" dirty="0" smtClean="0"/>
              <a:t>Evaluation</a:t>
            </a:r>
            <a:endParaRPr lang="en-US" sz="4000" b="1" spc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06750" y="5689590"/>
            <a:ext cx="2650066" cy="72813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4800" kern="1200" spc="-100" baseline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spc="0" dirty="0" smtClean="0"/>
              <a:t>Goal</a:t>
            </a:r>
          </a:p>
          <a:p>
            <a:pPr algn="ctr">
              <a:lnSpc>
                <a:spcPct val="100000"/>
              </a:lnSpc>
            </a:pPr>
            <a:r>
              <a:rPr lang="en-US" sz="4000" b="1" spc="0" dirty="0" smtClean="0"/>
              <a:t>Setting</a:t>
            </a:r>
            <a:endParaRPr lang="en-US" sz="4000" b="1" spc="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066" y="5217573"/>
            <a:ext cx="12001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Name</a:t>
            </a:r>
          </a:p>
          <a:p>
            <a:r>
              <a:rPr lang="en-US" smtClean="0"/>
              <a:t>Title</a:t>
            </a:r>
          </a:p>
          <a:p>
            <a:r>
              <a:rPr lang="en-US" smtClean="0"/>
              <a:t>Group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00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075267"/>
            <a:ext cx="8034866" cy="390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Policy Governance</a:t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smtClean="0"/>
              <a:t>Traditional Governance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Data is collected, but not used effectively.</a:t>
            </a:r>
          </a:p>
          <a:p>
            <a:r>
              <a:rPr lang="en-US" dirty="0" smtClean="0"/>
              <a:t>We measure the means, not progress towards the goals.</a:t>
            </a:r>
          </a:p>
          <a:p>
            <a:r>
              <a:rPr lang="en-US" dirty="0" smtClean="0"/>
              <a:t>Collecting data has unintended consequences.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7FB55E5-4D4E-4557-BC69-AB7BECC0002D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never perfect!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/>
              <a:t>Know the limitations of your data.</a:t>
            </a:r>
          </a:p>
          <a:p>
            <a:r>
              <a:rPr lang="en-US" dirty="0" smtClean="0"/>
              <a:t>Know the unintended consequences of your data measurement.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sz="4000" dirty="0" smtClean="0"/>
              <a:t>Monitoring Reports</a:t>
            </a:r>
          </a:p>
          <a:p>
            <a:r>
              <a:rPr lang="en-US" sz="4000" dirty="0" smtClean="0"/>
              <a:t>District Scorecards</a:t>
            </a:r>
          </a:p>
          <a:p>
            <a:r>
              <a:rPr lang="en-US" sz="4000" dirty="0" smtClean="0"/>
              <a:t>Superintendent Evaluations</a:t>
            </a:r>
            <a:endParaRPr lang="en-US" sz="4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9365E2C-0A99-4D8D-A2FF-4C4D810EB43C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en-US" smtClean="0"/>
              <a:t>PAGE </a:t>
            </a:r>
            <a:fld id="{711B4CA8-52BE-46B1-A536-58CE1A3FAF74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8" y="1525673"/>
            <a:ext cx="2919413" cy="45100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Performance Indicators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687C-A2BF-4A6E-AA40-F79B0363B517}" type="datetime1">
              <a:rPr lang="en-US" smtClean="0"/>
              <a:pPr/>
              <a:t>10/10/2011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711B4CA8-52BE-46B1-A536-58CE1A3FAF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 smtClean="0"/>
              <a:t>CONFIDENTIAL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92" y="1524000"/>
            <a:ext cx="2909888" cy="45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075267"/>
            <a:ext cx="8034866" cy="390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Evaluating the District </a:t>
            </a:r>
            <a:br>
              <a:rPr lang="en-US" dirty="0" smtClean="0"/>
            </a:b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Clear and Focused Expectations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 theme">
  <a:themeElements>
    <a:clrScheme name="Windows8">
      <a:dk1>
        <a:srgbClr val="1A1A1A"/>
      </a:dk1>
      <a:lt1>
        <a:sysClr val="window" lastClr="FFFFFF"/>
      </a:lt1>
      <a:dk2>
        <a:srgbClr val="3354A5"/>
      </a:dk2>
      <a:lt2>
        <a:srgbClr val="EEECE1"/>
      </a:lt2>
      <a:accent1>
        <a:srgbClr val="00B9F2"/>
      </a:accent1>
      <a:accent2>
        <a:srgbClr val="98C43D"/>
      </a:accent2>
      <a:accent3>
        <a:srgbClr val="DC4180"/>
      </a:accent3>
      <a:accent4>
        <a:srgbClr val="F58020"/>
      </a:accent4>
      <a:accent5>
        <a:srgbClr val="38813E"/>
      </a:accent5>
      <a:accent6>
        <a:srgbClr val="C72127"/>
      </a:accent6>
      <a:hlink>
        <a:srgbClr val="00B9F2"/>
      </a:hlink>
      <a:folHlink>
        <a:srgbClr val="008AB5"/>
      </a:folHlink>
    </a:clrScheme>
    <a:fontScheme name="Metro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2009-08-07T20:40:49Z</outs:dateTime>
      <outs:isPinned>true</outs:isPinned>
    </outs:relatedDate>
    <outs:relatedDate>
      <outs:type>2</outs:type>
      <outs:displayName>Created</outs:displayName>
      <outs:dateTime>2009-07-20T23:32:42Z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Daryl Tanghe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Jon Gleasman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C5CEB4A271B41BD93D6BCE7044EE3" ma:contentTypeVersion="0" ma:contentTypeDescription="Create a new document." ma:contentTypeScope="" ma:versionID="322e86463ccbb841be41c38e66ea085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4AC169E-188A-4A4D-8F7A-22ADAF698125}">
  <ds:schemaRefs>
    <ds:schemaRef ds:uri="http://schemas.microsoft.com/office/2009/outspace/metadata"/>
  </ds:schemaRefs>
</ds:datastoreItem>
</file>

<file path=customXml/itemProps2.xml><?xml version="1.0" encoding="utf-8"?>
<ds:datastoreItem xmlns:ds="http://schemas.openxmlformats.org/officeDocument/2006/customXml" ds:itemID="{492F6EA9-13C5-4CE4-941C-3768C6B00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6C10F88-6179-4AFA-8881-92ADE4EB5AD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D6B5E34-A1E3-4631-B815-A6174A2A1F80}">
  <ds:schemaRefs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854</Words>
  <Application>Microsoft Office PowerPoint</Application>
  <PresentationFormat>On-screen Show (4:3)</PresentationFormat>
  <Paragraphs>169</Paragraphs>
  <Slides>30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Metro theme</vt:lpstr>
      <vt:lpstr>Closing the Loop  with Student Data</vt:lpstr>
      <vt:lpstr>Washington School Board Standards</vt:lpstr>
      <vt:lpstr>The Virtuous Cycle</vt:lpstr>
      <vt:lpstr>Policy Governance vs. Traditional Governance</vt:lpstr>
      <vt:lpstr>The Problems:</vt:lpstr>
      <vt:lpstr>Data is never perfect!</vt:lpstr>
      <vt:lpstr>Deliverables</vt:lpstr>
      <vt:lpstr>Key Performance Indicators</vt:lpstr>
      <vt:lpstr>Evaluating the District  on  Clear and Focused Expectations</vt:lpstr>
      <vt:lpstr>Benchmarks</vt:lpstr>
      <vt:lpstr>Setting high expectations for success</vt:lpstr>
      <vt:lpstr>Timely and consistent review</vt:lpstr>
      <vt:lpstr>Evaluating the Superintendent  on  Clear and Focused Expectations</vt:lpstr>
      <vt:lpstr>Benchmarks</vt:lpstr>
      <vt:lpstr>Policy and Procedure</vt:lpstr>
      <vt:lpstr>The Contract</vt:lpstr>
      <vt:lpstr>PowerPoint Presentation</vt:lpstr>
      <vt:lpstr>Using data effectively</vt:lpstr>
      <vt:lpstr>Measuring progress toward goals</vt:lpstr>
      <vt:lpstr>Approval of criteria, tools &amp; methods</vt:lpstr>
      <vt:lpstr>Adjusting resources for max effect</vt:lpstr>
      <vt:lpstr>Questions?</vt:lpstr>
      <vt:lpstr>Thank you.</vt:lpstr>
      <vt:lpstr>Boneyard</vt:lpstr>
      <vt:lpstr>Learning Outcomes</vt:lpstr>
      <vt:lpstr>Learning Outcomes</vt:lpstr>
      <vt:lpstr>Authenticity</vt:lpstr>
      <vt:lpstr>Strategic acts of alignment</vt:lpstr>
      <vt:lpstr>Using Intelligent Data</vt:lpstr>
      <vt:lpstr>Video Title</vt:lpstr>
    </vt:vector>
  </TitlesOfParts>
  <Company>Jetstream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chad@magendanz.com</dc:creator>
  <cp:lastModifiedBy>Chad</cp:lastModifiedBy>
  <cp:revision>437</cp:revision>
  <dcterms:created xsi:type="dcterms:W3CDTF">2009-07-20T23:32:42Z</dcterms:created>
  <dcterms:modified xsi:type="dcterms:W3CDTF">2011-10-11T07:37:56Z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0x010100469C5CEB4A271B41BD93D6BCE7044EE3</vt:lpwstr>
  </property>
</Properties>
</file>